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380288" cy="10440988"/>
  <p:notesSz cx="20926425" cy="2981801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84188" indent="-26988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69963" indent="-55563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455738" indent="-84138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941513" indent="-112713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  <a:srgbClr val="FF66CC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852" y="3150"/>
      </p:cViewPr>
      <p:guideLst>
        <p:guide orient="horz" pos="3291"/>
        <p:guide pos="23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53530" y="3242740"/>
            <a:ext cx="6273243" cy="223878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07050" y="5916569"/>
            <a:ext cx="5166204" cy="2668811"/>
          </a:xfrm>
        </p:spPr>
        <p:txBody>
          <a:bodyPr/>
          <a:lstStyle>
            <a:lvl1pPr marL="0" indent="0" algn="ctr">
              <a:buNone/>
              <a:defRPr/>
            </a:lvl1pPr>
            <a:lvl2pPr marL="485620" indent="0" algn="ctr">
              <a:buNone/>
              <a:defRPr/>
            </a:lvl2pPr>
            <a:lvl3pPr marL="971242" indent="0" algn="ctr">
              <a:buNone/>
              <a:defRPr/>
            </a:lvl3pPr>
            <a:lvl4pPr marL="1456863" indent="0" algn="ctr">
              <a:buNone/>
              <a:defRPr/>
            </a:lvl4pPr>
            <a:lvl5pPr marL="1942485" indent="0" algn="ctr">
              <a:buNone/>
              <a:defRPr/>
            </a:lvl5pPr>
            <a:lvl6pPr marL="2428106" indent="0" algn="ctr">
              <a:buNone/>
              <a:defRPr/>
            </a:lvl6pPr>
            <a:lvl7pPr marL="2913727" indent="0" algn="ctr">
              <a:buNone/>
              <a:defRPr/>
            </a:lvl7pPr>
            <a:lvl8pPr marL="3399350" indent="0" algn="ctr">
              <a:buNone/>
              <a:defRPr/>
            </a:lvl8pPr>
            <a:lvl9pPr marL="388497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D234C-26BE-4834-ACA6-A392D76E5AA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60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9FDA0-4244-4987-A793-48DB30BFB8E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97573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5350712" y="418314"/>
            <a:ext cx="1660566" cy="890830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69021" y="418314"/>
            <a:ext cx="4817686" cy="890830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B4002-CA4C-4A65-AB82-C41633F8C9F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8292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06E5A-E0B6-4F9E-B2DD-B87D75A446F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4777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2570" y="6709679"/>
            <a:ext cx="6273243" cy="2073139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82570" y="4425712"/>
            <a:ext cx="6273243" cy="2283965"/>
          </a:xfrm>
        </p:spPr>
        <p:txBody>
          <a:bodyPr anchor="b"/>
          <a:lstStyle>
            <a:lvl1pPr marL="0" indent="0">
              <a:buNone/>
              <a:defRPr sz="2000"/>
            </a:lvl1pPr>
            <a:lvl2pPr marL="485620" indent="0">
              <a:buNone/>
              <a:defRPr sz="1800"/>
            </a:lvl2pPr>
            <a:lvl3pPr marL="971242" indent="0">
              <a:buNone/>
              <a:defRPr sz="1600"/>
            </a:lvl3pPr>
            <a:lvl4pPr marL="1456863" indent="0">
              <a:buNone/>
              <a:defRPr sz="1400"/>
            </a:lvl4pPr>
            <a:lvl5pPr marL="1942485" indent="0">
              <a:buNone/>
              <a:defRPr sz="1400"/>
            </a:lvl5pPr>
            <a:lvl6pPr marL="2428106" indent="0">
              <a:buNone/>
              <a:defRPr sz="1400"/>
            </a:lvl6pPr>
            <a:lvl7pPr marL="2913727" indent="0">
              <a:buNone/>
              <a:defRPr sz="1400"/>
            </a:lvl7pPr>
            <a:lvl8pPr marL="3399350" indent="0">
              <a:buNone/>
              <a:defRPr sz="1400"/>
            </a:lvl8pPr>
            <a:lvl9pPr marL="388497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607C0-1344-428B-973E-24F198CAC94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8726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69018" y="2436240"/>
            <a:ext cx="3239126" cy="6890385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772154" y="2436240"/>
            <a:ext cx="3239126" cy="6890385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25EC3-8093-43AA-BFDD-9C9F9E5B82C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43946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9022" y="2337519"/>
            <a:ext cx="3261335" cy="973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85620" indent="0">
              <a:buNone/>
              <a:defRPr sz="2000" b="1"/>
            </a:lvl2pPr>
            <a:lvl3pPr marL="971242" indent="0">
              <a:buNone/>
              <a:defRPr sz="1800" b="1"/>
            </a:lvl3pPr>
            <a:lvl4pPr marL="1456863" indent="0">
              <a:buNone/>
              <a:defRPr sz="1600" b="1"/>
            </a:lvl4pPr>
            <a:lvl5pPr marL="1942485" indent="0">
              <a:buNone/>
              <a:defRPr sz="1600" b="1"/>
            </a:lvl5pPr>
            <a:lvl6pPr marL="2428106" indent="0">
              <a:buNone/>
              <a:defRPr sz="1600" b="1"/>
            </a:lvl6pPr>
            <a:lvl7pPr marL="2913727" indent="0">
              <a:buNone/>
              <a:defRPr sz="1600" b="1"/>
            </a:lvl7pPr>
            <a:lvl8pPr marL="3399350" indent="0">
              <a:buNone/>
              <a:defRPr sz="1600" b="1"/>
            </a:lvl8pPr>
            <a:lvl9pPr marL="388497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69022" y="3311334"/>
            <a:ext cx="3261335" cy="6015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749944" y="2337519"/>
            <a:ext cx="3261335" cy="973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85620" indent="0">
              <a:buNone/>
              <a:defRPr sz="2000" b="1"/>
            </a:lvl2pPr>
            <a:lvl3pPr marL="971242" indent="0">
              <a:buNone/>
              <a:defRPr sz="1800" b="1"/>
            </a:lvl3pPr>
            <a:lvl4pPr marL="1456863" indent="0">
              <a:buNone/>
              <a:defRPr sz="1600" b="1"/>
            </a:lvl4pPr>
            <a:lvl5pPr marL="1942485" indent="0">
              <a:buNone/>
              <a:defRPr sz="1600" b="1"/>
            </a:lvl5pPr>
            <a:lvl6pPr marL="2428106" indent="0">
              <a:buNone/>
              <a:defRPr sz="1600" b="1"/>
            </a:lvl6pPr>
            <a:lvl7pPr marL="2913727" indent="0">
              <a:buNone/>
              <a:defRPr sz="1600" b="1"/>
            </a:lvl7pPr>
            <a:lvl8pPr marL="3399350" indent="0">
              <a:buNone/>
              <a:defRPr sz="1600" b="1"/>
            </a:lvl8pPr>
            <a:lvl9pPr marL="388497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749944" y="3311334"/>
            <a:ext cx="3261335" cy="6015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3F40C-772E-4F28-9651-7926404DBFD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35715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9C4A9-4625-4D0B-8028-C62DF148B9F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66734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894AC-3DFA-4264-8533-BB532EE3BB0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23458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69019" y="414969"/>
            <a:ext cx="2427637" cy="1770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885492" y="414966"/>
            <a:ext cx="4125785" cy="8911650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69019" y="2185249"/>
            <a:ext cx="2427637" cy="7141368"/>
          </a:xfrm>
        </p:spPr>
        <p:txBody>
          <a:bodyPr/>
          <a:lstStyle>
            <a:lvl1pPr marL="0" indent="0">
              <a:buNone/>
              <a:defRPr sz="1400"/>
            </a:lvl1pPr>
            <a:lvl2pPr marL="485620" indent="0">
              <a:buNone/>
              <a:defRPr sz="1200"/>
            </a:lvl2pPr>
            <a:lvl3pPr marL="971242" indent="0">
              <a:buNone/>
              <a:defRPr sz="1000"/>
            </a:lvl3pPr>
            <a:lvl4pPr marL="1456863" indent="0">
              <a:buNone/>
              <a:defRPr sz="900"/>
            </a:lvl4pPr>
            <a:lvl5pPr marL="1942485" indent="0">
              <a:buNone/>
              <a:defRPr sz="900"/>
            </a:lvl5pPr>
            <a:lvl6pPr marL="2428106" indent="0">
              <a:buNone/>
              <a:defRPr sz="900"/>
            </a:lvl6pPr>
            <a:lvl7pPr marL="2913727" indent="0">
              <a:buNone/>
              <a:defRPr sz="900"/>
            </a:lvl7pPr>
            <a:lvl8pPr marL="3399350" indent="0">
              <a:buNone/>
              <a:defRPr sz="900"/>
            </a:lvl8pPr>
            <a:lvl9pPr marL="388497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5AA45-6CB2-40BE-9A7A-7154ABB1E81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70663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7017" y="7308701"/>
            <a:ext cx="4428173" cy="8633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447017" y="933669"/>
            <a:ext cx="4428173" cy="6264593"/>
          </a:xfrm>
        </p:spPr>
        <p:txBody>
          <a:bodyPr/>
          <a:lstStyle>
            <a:lvl1pPr marL="0" indent="0">
              <a:buNone/>
              <a:defRPr sz="3200"/>
            </a:lvl1pPr>
            <a:lvl2pPr marL="485620" indent="0">
              <a:buNone/>
              <a:defRPr sz="2900"/>
            </a:lvl2pPr>
            <a:lvl3pPr marL="971242" indent="0">
              <a:buNone/>
              <a:defRPr sz="2400"/>
            </a:lvl3pPr>
            <a:lvl4pPr marL="1456863" indent="0">
              <a:buNone/>
              <a:defRPr sz="2000"/>
            </a:lvl4pPr>
            <a:lvl5pPr marL="1942485" indent="0">
              <a:buNone/>
              <a:defRPr sz="2000"/>
            </a:lvl5pPr>
            <a:lvl6pPr marL="2428106" indent="0">
              <a:buNone/>
              <a:defRPr sz="2000"/>
            </a:lvl6pPr>
            <a:lvl7pPr marL="2913727" indent="0">
              <a:buNone/>
              <a:defRPr sz="2000"/>
            </a:lvl7pPr>
            <a:lvl8pPr marL="3399350" indent="0">
              <a:buNone/>
              <a:defRPr sz="2000"/>
            </a:lvl8pPr>
            <a:lvl9pPr marL="388497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447017" y="8172087"/>
            <a:ext cx="4428173" cy="1224807"/>
          </a:xfrm>
        </p:spPr>
        <p:txBody>
          <a:bodyPr/>
          <a:lstStyle>
            <a:lvl1pPr marL="0" indent="0">
              <a:buNone/>
              <a:defRPr sz="1400"/>
            </a:lvl1pPr>
            <a:lvl2pPr marL="485620" indent="0">
              <a:buNone/>
              <a:defRPr sz="1200"/>
            </a:lvl2pPr>
            <a:lvl3pPr marL="971242" indent="0">
              <a:buNone/>
              <a:defRPr sz="1000"/>
            </a:lvl3pPr>
            <a:lvl4pPr marL="1456863" indent="0">
              <a:buNone/>
              <a:defRPr sz="900"/>
            </a:lvl4pPr>
            <a:lvl5pPr marL="1942485" indent="0">
              <a:buNone/>
              <a:defRPr sz="900"/>
            </a:lvl5pPr>
            <a:lvl6pPr marL="2428106" indent="0">
              <a:buNone/>
              <a:defRPr sz="900"/>
            </a:lvl6pPr>
            <a:lvl7pPr marL="2913727" indent="0">
              <a:buNone/>
              <a:defRPr sz="900"/>
            </a:lvl7pPr>
            <a:lvl8pPr marL="3399350" indent="0">
              <a:buNone/>
              <a:defRPr sz="900"/>
            </a:lvl8pPr>
            <a:lvl9pPr marL="388497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13461-74D7-4CCC-805A-F3778705C0C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9336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419100"/>
            <a:ext cx="6643688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9342" tIns="29673" rIns="59342" bIns="2967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2436813"/>
            <a:ext cx="6643688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9342" tIns="29673" rIns="59342" bIns="296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8300" y="9507538"/>
            <a:ext cx="1722438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9342" tIns="29673" rIns="59342" bIns="29673" numCol="1" anchor="t" anchorCtr="0" compatLnSpc="1">
            <a:prstTxWarp prst="textNoShape">
              <a:avLst/>
            </a:prstTxWarp>
          </a:bodyPr>
          <a:lstStyle>
            <a:lvl1pPr algn="l" defTabSz="593536">
              <a:defRPr sz="9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0950" y="9507538"/>
            <a:ext cx="2338388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9342" tIns="29673" rIns="59342" bIns="29673" numCol="1" anchor="t" anchorCtr="0" compatLnSpc="1">
            <a:prstTxWarp prst="textNoShape">
              <a:avLst/>
            </a:prstTxWarp>
          </a:bodyPr>
          <a:lstStyle>
            <a:lvl1pPr algn="ctr" defTabSz="593536">
              <a:defRPr sz="9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289550" y="9507538"/>
            <a:ext cx="1722438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9342" tIns="29673" rIns="59342" bIns="29673" numCol="1" anchor="t" anchorCtr="0" compatLnSpc="1">
            <a:prstTxWarp prst="textNoShape">
              <a:avLst/>
            </a:prstTxWarp>
          </a:bodyPr>
          <a:lstStyle>
            <a:lvl1pPr algn="r" defTabSz="593536">
              <a:defRPr sz="900"/>
            </a:lvl1pPr>
          </a:lstStyle>
          <a:p>
            <a:pPr>
              <a:defRPr/>
            </a:pPr>
            <a:fld id="{8226069D-0479-4D00-B3DF-086DE7D345D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92138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92138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新細明體" charset="-120"/>
        </a:defRPr>
      </a:lvl2pPr>
      <a:lvl3pPr algn="ctr" defTabSz="592138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新細明體" charset="-120"/>
        </a:defRPr>
      </a:lvl3pPr>
      <a:lvl4pPr algn="ctr" defTabSz="592138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新細明體" charset="-120"/>
        </a:defRPr>
      </a:lvl4pPr>
      <a:lvl5pPr algn="ctr" defTabSz="592138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新細明體" charset="-120"/>
        </a:defRPr>
      </a:lvl5pPr>
      <a:lvl6pPr marL="485620" algn="ctr" defTabSz="593536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新細明體" charset="-120"/>
        </a:defRPr>
      </a:lvl6pPr>
      <a:lvl7pPr marL="971242" algn="ctr" defTabSz="593536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新細明體" charset="-120"/>
        </a:defRPr>
      </a:lvl7pPr>
      <a:lvl8pPr marL="1456863" algn="ctr" defTabSz="593536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新細明體" charset="-120"/>
        </a:defRPr>
      </a:lvl8pPr>
      <a:lvl9pPr marL="1942485" algn="ctr" defTabSz="593536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新細明體" charset="-120"/>
        </a:defRPr>
      </a:lvl9pPr>
    </p:titleStyle>
    <p:bodyStyle>
      <a:lvl1pPr marL="222250" indent="-222250" algn="l" defTabSz="592138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481013" indent="-184150" algn="l" defTabSz="592138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2pPr>
      <a:lvl3pPr marL="741363" indent="-147638" algn="l" defTabSz="592138" rtl="0" eaLnBrk="0" fontAlgn="base" hangingPunct="0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</a:defRPr>
      </a:lvl3pPr>
      <a:lvl4pPr marL="1038225" indent="-147638" algn="l" defTabSz="592138" rtl="0" eaLnBrk="0" fontAlgn="base" hangingPunct="0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1335088" indent="-147638" algn="l" defTabSz="592138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1821080" indent="-148383" algn="l" defTabSz="593536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306699" indent="-148383" algn="l" defTabSz="593536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2792323" indent="-148383" algn="l" defTabSz="593536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277944" indent="-148383" algn="l" defTabSz="593536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71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85620" algn="l" defTabSz="971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71242" algn="l" defTabSz="971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56863" algn="l" defTabSz="971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42485" algn="l" defTabSz="971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28106" algn="l" defTabSz="971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13727" algn="l" defTabSz="971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99350" algn="l" defTabSz="971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70" algn="l" defTabSz="9712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3.emf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__1.xls"/><Relationship Id="rId5" Type="http://schemas.openxmlformats.org/officeDocument/2006/relationships/oleObject" Target="../embeddings/oleObject1.bin"/><Relationship Id="rId10" Type="http://schemas.openxmlformats.org/officeDocument/2006/relationships/image" Target="../media/image2.png"/><Relationship Id="rId4" Type="http://schemas.openxmlformats.org/officeDocument/2006/relationships/image" Target="../media/image4.emf"/><Relationship Id="rId9" Type="http://schemas.openxmlformats.org/officeDocument/2006/relationships/oleObject" Target="../embeddings/Microsoft_Excel___2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群組 3"/>
          <p:cNvGrpSpPr>
            <a:grpSpLocks/>
          </p:cNvGrpSpPr>
          <p:nvPr/>
        </p:nvGrpSpPr>
        <p:grpSpPr bwMode="auto">
          <a:xfrm>
            <a:off x="50800" y="195263"/>
            <a:ext cx="7278688" cy="9748837"/>
            <a:chOff x="47625" y="184885"/>
            <a:chExt cx="6762448" cy="9249876"/>
          </a:xfrm>
        </p:grpSpPr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56474" y="184885"/>
              <a:ext cx="6749173" cy="783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593536">
                <a:defRPr/>
              </a:pPr>
              <a:r>
                <a:rPr lang="en-US" altLang="zh-TW" sz="2400" b="1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Creditability-based Weighted Voting to Reduce False Positives and Negatives in Intrusion Detection</a:t>
              </a:r>
            </a:p>
          </p:txBody>
        </p:sp>
        <p:sp>
          <p:nvSpPr>
            <p:cNvPr id="2052" name="Text Box 8"/>
            <p:cNvSpPr txBox="1">
              <a:spLocks noChangeArrowheads="1"/>
            </p:cNvSpPr>
            <p:nvPr/>
          </p:nvSpPr>
          <p:spPr bwMode="auto">
            <a:xfrm>
              <a:off x="685801" y="1237274"/>
              <a:ext cx="2660650" cy="683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1pPr>
              <a:lvl2pPr marL="742950" indent="-28575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2pPr>
              <a:lvl3pPr marL="1143000" indent="-22860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3pPr>
              <a:lvl4pPr marL="1600200" indent="-22860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4pPr>
              <a:lvl5pPr marL="2057400" indent="-22860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5pPr>
              <a:lvl6pPr marL="25146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6pPr>
              <a:lvl7pPr marL="29718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7pPr>
              <a:lvl8pPr marL="34290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8pPr>
              <a:lvl9pPr marL="38862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TW" sz="2000">
                  <a:latin typeface="Times New Roman" pitchFamily="18" charset="0"/>
                  <a:ea typeface="標楷體" pitchFamily="65" charset="-120"/>
                </a:rPr>
                <a:t>Student: Wei-Hsuan Tai</a:t>
              </a:r>
              <a:r>
                <a:rPr lang="en-US" altLang="zh-TW" sz="2000">
                  <a:ea typeface="標楷體" pitchFamily="65" charset="-120"/>
                </a:rPr>
                <a:t/>
              </a:r>
              <a:br>
                <a:rPr lang="en-US" altLang="zh-TW" sz="2000">
                  <a:ea typeface="標楷體" pitchFamily="65" charset="-120"/>
                </a:rPr>
              </a:br>
              <a:r>
                <a:rPr lang="zh-TW" altLang="en-US" sz="2000">
                  <a:ea typeface="標楷體" pitchFamily="65" charset="-120"/>
                </a:rPr>
                <a:t>學生：戴維炫</a:t>
              </a:r>
            </a:p>
          </p:txBody>
        </p:sp>
        <p:sp>
          <p:nvSpPr>
            <p:cNvPr id="2053" name="Text Box 9"/>
            <p:cNvSpPr txBox="1">
              <a:spLocks noChangeArrowheads="1"/>
            </p:cNvSpPr>
            <p:nvPr/>
          </p:nvSpPr>
          <p:spPr bwMode="auto">
            <a:xfrm>
              <a:off x="3594100" y="1237274"/>
              <a:ext cx="2603500" cy="6786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1pPr>
              <a:lvl2pPr marL="742950" indent="-28575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2pPr>
              <a:lvl3pPr marL="1143000" indent="-22860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3pPr>
              <a:lvl4pPr marL="1600200" indent="-22860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4pPr>
              <a:lvl5pPr marL="2057400" indent="-22860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5pPr>
              <a:lvl6pPr marL="25146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6pPr>
              <a:lvl7pPr marL="29718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7pPr>
              <a:lvl8pPr marL="34290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8pPr>
              <a:lvl9pPr marL="38862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TW" sz="2000">
                  <a:latin typeface="Times New Roman" pitchFamily="18" charset="0"/>
                  <a:ea typeface="標楷體" pitchFamily="65" charset="-120"/>
                </a:rPr>
                <a:t>Advisor: Ying-Dar Lin</a:t>
              </a:r>
              <a:br>
                <a:rPr lang="en-US" altLang="zh-TW" sz="2000">
                  <a:latin typeface="Times New Roman" pitchFamily="18" charset="0"/>
                  <a:ea typeface="標楷體" pitchFamily="65" charset="-120"/>
                </a:rPr>
              </a:br>
              <a:r>
                <a:rPr lang="zh-TW" altLang="en-US" sz="2000">
                  <a:ea typeface="標楷體" pitchFamily="65" charset="-120"/>
                </a:rPr>
                <a:t>指導教授：林盈達</a:t>
              </a:r>
            </a:p>
          </p:txBody>
        </p:sp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47625" y="2182171"/>
              <a:ext cx="3013235" cy="1150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1pPr>
              <a:lvl2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2pPr>
              <a:lvl3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3pPr>
              <a:lvl4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4pPr>
              <a:lvl5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5pPr>
              <a:lvl6pPr defTabSz="55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6pPr>
              <a:lvl7pPr defTabSz="55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7pPr>
              <a:lvl8pPr defTabSz="55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8pPr>
              <a:lvl9pPr defTabSz="55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9pPr>
            </a:lstStyle>
            <a:p>
              <a:pPr>
                <a:defRPr/>
              </a:pPr>
              <a:r>
                <a:rPr lang="en-US" altLang="zh-TW" sz="1600" b="1" dirty="0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Problems:</a:t>
              </a:r>
            </a:p>
            <a:p>
              <a:pPr>
                <a:buFontTx/>
                <a:buChar char="•"/>
                <a:defRPr/>
              </a:pPr>
              <a:r>
                <a:rPr lang="en-US" altLang="zh-TW" sz="14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A large number of alerts from IDS anomaly analysis</a:t>
              </a:r>
            </a:p>
            <a:p>
              <a:pPr>
                <a:buFontTx/>
                <a:buChar char="•"/>
                <a:defRPr/>
              </a:pPr>
              <a:r>
                <a:rPr lang="en-US" altLang="zh-TW" sz="14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Leverage multiple IDSs’ domain knowledge to reduce both FPs and FNs</a:t>
              </a:r>
            </a:p>
          </p:txBody>
        </p:sp>
        <p:sp>
          <p:nvSpPr>
            <p:cNvPr id="2" name="Text Box 96"/>
            <p:cNvSpPr txBox="1">
              <a:spLocks noChangeArrowheads="1"/>
            </p:cNvSpPr>
            <p:nvPr/>
          </p:nvSpPr>
          <p:spPr bwMode="auto">
            <a:xfrm>
              <a:off x="3527425" y="3908425"/>
              <a:ext cx="2781300" cy="293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1pPr>
              <a:lvl2pPr marL="742950" indent="-28575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2pPr>
              <a:lvl3pPr marL="1143000" indent="-22860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3pPr>
              <a:lvl4pPr marL="1600200" indent="-22860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4pPr>
              <a:lvl5pPr marL="2057400" indent="-22860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5pPr>
              <a:lvl6pPr marL="25146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6pPr>
              <a:lvl7pPr marL="29718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7pPr>
              <a:lvl8pPr marL="34290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8pPr>
              <a:lvl9pPr marL="38862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TW" sz="1400" b="1">
                  <a:latin typeface="Times New Roman" pitchFamily="18" charset="0"/>
                </a:rPr>
                <a:t>Architecture of our system</a:t>
              </a:r>
            </a:p>
          </p:txBody>
        </p:sp>
        <p:sp>
          <p:nvSpPr>
            <p:cNvPr id="2056" name="Text Box 97"/>
            <p:cNvSpPr txBox="1">
              <a:spLocks noChangeArrowheads="1"/>
            </p:cNvSpPr>
            <p:nvPr/>
          </p:nvSpPr>
          <p:spPr bwMode="auto">
            <a:xfrm>
              <a:off x="3435350" y="6372225"/>
              <a:ext cx="3022600" cy="501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1pPr>
              <a:lvl2pPr marL="742950" indent="-28575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2pPr>
              <a:lvl3pPr marL="1143000" indent="-22860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3pPr>
              <a:lvl4pPr marL="1600200" indent="-22860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4pPr>
              <a:lvl5pPr marL="2057400" indent="-228600" algn="ctr" defTabSz="558800" eaLnBrk="0" hangingPunct="0"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5pPr>
              <a:lvl6pPr marL="25146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6pPr>
              <a:lvl7pPr marL="29718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7pPr>
              <a:lvl8pPr marL="34290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8pPr>
              <a:lvl9pPr marL="3886200" indent="-228600" algn="ctr" defTabSz="558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100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TW" sz="1400" b="1">
                  <a:latin typeface="Times New Roman" pitchFamily="18" charset="0"/>
                </a:rPr>
                <a:t>Architecture of Creditability-based Weighted Voting</a:t>
              </a:r>
            </a:p>
          </p:txBody>
        </p:sp>
        <p:sp>
          <p:nvSpPr>
            <p:cNvPr id="2146" name="Text Box 98"/>
            <p:cNvSpPr txBox="1">
              <a:spLocks noChangeArrowheads="1"/>
            </p:cNvSpPr>
            <p:nvPr/>
          </p:nvSpPr>
          <p:spPr bwMode="auto">
            <a:xfrm>
              <a:off x="47625" y="5315170"/>
              <a:ext cx="3013235" cy="16809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1pPr>
              <a:lvl2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2pPr>
              <a:lvl3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3pPr>
              <a:lvl4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4pPr>
              <a:lvl5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5pPr>
              <a:lvl6pPr defTabSz="55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6pPr>
              <a:lvl7pPr defTabSz="55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7pPr>
              <a:lvl8pPr defTabSz="55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8pPr>
              <a:lvl9pPr defTabSz="55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9pPr>
            </a:lstStyle>
            <a:p>
              <a:pPr>
                <a:defRPr/>
              </a:pPr>
              <a:r>
                <a:rPr lang="en-US" altLang="zh-TW" sz="1600" b="1" dirty="0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Experiment results:</a:t>
              </a:r>
            </a:p>
            <a:p>
              <a:pPr>
                <a:buFontTx/>
                <a:buChar char="•"/>
                <a:defRPr/>
              </a:pPr>
              <a:r>
                <a:rPr lang="en-US" altLang="zh-TW" sz="14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Accuracy: 96% on the average</a:t>
              </a:r>
            </a:p>
            <a:p>
              <a:pPr>
                <a:buFontTx/>
                <a:buChar char="•"/>
                <a:defRPr/>
              </a:pPr>
              <a:r>
                <a:rPr lang="en-US" altLang="zh-TW" sz="14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Efficiency: 94%</a:t>
              </a:r>
            </a:p>
            <a:p>
              <a:pPr marL="229427" lvl="1" indent="0">
                <a:buFontTx/>
                <a:buChar char="•"/>
                <a:defRPr/>
              </a:pPr>
              <a:r>
                <a:rPr lang="en-US" altLang="zh-TW" sz="12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Harmonic mean of TPR and TNR</a:t>
              </a:r>
            </a:p>
            <a:p>
              <a:pPr>
                <a:buFontTx/>
                <a:buChar char="•"/>
                <a:defRPr/>
              </a:pPr>
              <a:r>
                <a:rPr lang="en-US" altLang="zh-TW" sz="14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Average percentages of FP and FN reduction</a:t>
              </a:r>
            </a:p>
            <a:p>
              <a:pPr marL="229427" lvl="1" indent="0">
                <a:buFontTx/>
                <a:buChar char="•"/>
                <a:defRPr/>
              </a:pPr>
              <a:r>
                <a:rPr lang="en-US" altLang="zh-TW" sz="12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FP reduction: 21%</a:t>
              </a:r>
            </a:p>
            <a:p>
              <a:pPr marL="229427" lvl="1" indent="0">
                <a:buFontTx/>
                <a:buChar char="•"/>
                <a:defRPr/>
              </a:pPr>
              <a:r>
                <a:rPr lang="en-US" altLang="zh-TW" sz="12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FN reduction: 58%</a:t>
              </a:r>
            </a:p>
          </p:txBody>
        </p:sp>
        <p:sp>
          <p:nvSpPr>
            <p:cNvPr id="2058" name="Rectangle 104"/>
            <p:cNvSpPr>
              <a:spLocks noChangeArrowheads="1"/>
            </p:cNvSpPr>
            <p:nvPr/>
          </p:nvSpPr>
          <p:spPr bwMode="auto">
            <a:xfrm>
              <a:off x="1078668" y="9137650"/>
              <a:ext cx="1360567" cy="297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defTabSz="592138"/>
              <a:r>
                <a:rPr lang="en-US" altLang="zh-TW" sz="1400" b="1" i="1">
                  <a:solidFill>
                    <a:srgbClr val="FF66CC"/>
                  </a:solidFill>
                  <a:latin typeface="Times New Roman" pitchFamily="18" charset="0"/>
                </a:rPr>
                <a:t>Higher accuracy</a:t>
              </a:r>
            </a:p>
          </p:txBody>
        </p:sp>
        <p:sp>
          <p:nvSpPr>
            <p:cNvPr id="3" name="Rectangle 106"/>
            <p:cNvSpPr>
              <a:spLocks noChangeArrowheads="1"/>
            </p:cNvSpPr>
            <p:nvPr/>
          </p:nvSpPr>
          <p:spPr bwMode="auto">
            <a:xfrm>
              <a:off x="4502202" y="9112250"/>
              <a:ext cx="1403254" cy="297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defTabSz="592138"/>
              <a:r>
                <a:rPr lang="en-US" altLang="zh-TW" sz="1400" b="1" i="1">
                  <a:solidFill>
                    <a:srgbClr val="FF66CC"/>
                  </a:solidFill>
                  <a:latin typeface="Times New Roman" pitchFamily="18" charset="0"/>
                </a:rPr>
                <a:t>Higher efficiency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7625" y="3411271"/>
              <a:ext cx="3013235" cy="1810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1pPr>
              <a:lvl2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2pPr>
              <a:lvl3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3pPr>
              <a:lvl4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4pPr>
              <a:lvl5pPr algn="l" defTabSz="55880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5pPr>
              <a:lvl6pPr defTabSz="55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6pPr>
              <a:lvl7pPr defTabSz="55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7pPr>
              <a:lvl8pPr defTabSz="55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8pPr>
              <a:lvl9pPr defTabSz="55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9pPr>
            </a:lstStyle>
            <a:p>
              <a:pPr>
                <a:defRPr/>
              </a:pPr>
              <a:r>
                <a:rPr lang="en-US" altLang="zh-TW" sz="1600" b="1" dirty="0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Approach:</a:t>
              </a:r>
            </a:p>
            <a:p>
              <a:pPr>
                <a:buFontTx/>
                <a:buChar char="•"/>
                <a:defRPr/>
              </a:pPr>
              <a:r>
                <a:rPr lang="en-US" altLang="zh-TW" sz="14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Creditability Modeling with two levels</a:t>
              </a:r>
            </a:p>
            <a:p>
              <a:pPr marL="229427" lvl="1" indent="0">
                <a:buFontTx/>
                <a:buChar char="•"/>
                <a:defRPr/>
              </a:pPr>
              <a:r>
                <a:rPr lang="en-US" altLang="zh-TW" sz="12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Alert Message level, Protocol level </a:t>
              </a:r>
            </a:p>
            <a:p>
              <a:pPr>
                <a:buFontTx/>
                <a:buChar char="•"/>
                <a:defRPr/>
              </a:pPr>
              <a:r>
                <a:rPr lang="en-US" altLang="zh-TW" sz="14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Authority Selecting</a:t>
              </a:r>
            </a:p>
            <a:p>
              <a:pPr marL="229427" lvl="1" indent="0">
                <a:buFontTx/>
                <a:buChar char="•"/>
                <a:defRPr/>
              </a:pPr>
              <a:r>
                <a:rPr lang="en-US" altLang="zh-TW" sz="12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Directly decide a trace by an authority if it exists</a:t>
              </a:r>
            </a:p>
            <a:p>
              <a:pPr>
                <a:buFontTx/>
                <a:buChar char="•"/>
                <a:defRPr/>
              </a:pPr>
              <a:r>
                <a:rPr lang="en-US" altLang="zh-TW" sz="14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Weighted Voting</a:t>
              </a:r>
            </a:p>
            <a:p>
              <a:pPr marL="229427" lvl="1" indent="0">
                <a:buFontTx/>
                <a:buChar char="•"/>
                <a:defRPr/>
              </a:pPr>
              <a:r>
                <a:rPr lang="en-US" altLang="zh-TW" sz="1200" dirty="0">
                  <a:solidFill>
                    <a:srgbClr val="99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Decide a trace with proper voters and weights</a:t>
              </a:r>
            </a:p>
          </p:txBody>
        </p:sp>
        <p:pic>
          <p:nvPicPr>
            <p:cNvPr id="2061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4460" y="2300348"/>
              <a:ext cx="3775613" cy="16080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2814" y="4472849"/>
              <a:ext cx="3764172" cy="190159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63" name="群組 1"/>
            <p:cNvGrpSpPr>
              <a:grpSpLocks/>
            </p:cNvGrpSpPr>
            <p:nvPr/>
          </p:nvGrpSpPr>
          <p:grpSpPr bwMode="auto">
            <a:xfrm>
              <a:off x="3517900" y="7152440"/>
              <a:ext cx="3288645" cy="1950285"/>
              <a:chOff x="3517900" y="7152440"/>
              <a:chExt cx="3288645" cy="1950285"/>
            </a:xfrm>
          </p:grpSpPr>
          <p:graphicFrame>
            <p:nvGraphicFramePr>
              <p:cNvPr id="2067" name="圖表 43"/>
              <p:cNvGraphicFramePr>
                <a:graphicFrameLocks noChangeAspect="1"/>
              </p:cNvGraphicFramePr>
              <p:nvPr/>
            </p:nvGraphicFramePr>
            <p:xfrm>
              <a:off x="3470695" y="7104243"/>
              <a:ext cx="3383055" cy="204667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71" r:id="rId6" imgW="3639627" imgH="2158171" progId="Excel.Chart.8">
                      <p:embed/>
                    </p:oleObj>
                  </mc:Choice>
                  <mc:Fallback>
                    <p:oleObj r:id="rId6" imgW="3639627" imgH="2158171" progId="Excel.Chart.8">
                      <p:embed/>
                      <p:pic>
                        <p:nvPicPr>
                          <p:cNvPr id="0" name="圖表 4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0695" y="7104243"/>
                            <a:ext cx="3383055" cy="204667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3" name="直線接點 22"/>
              <p:cNvCxnSpPr/>
              <p:nvPr/>
            </p:nvCxnSpPr>
            <p:spPr>
              <a:xfrm>
                <a:off x="4796825" y="7357644"/>
                <a:ext cx="1281694" cy="0"/>
              </a:xfrm>
              <a:prstGeom prst="line">
                <a:avLst/>
              </a:prstGeom>
              <a:ln w="158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接點 24"/>
              <p:cNvCxnSpPr/>
              <p:nvPr/>
            </p:nvCxnSpPr>
            <p:spPr>
              <a:xfrm>
                <a:off x="4947265" y="7368187"/>
                <a:ext cx="0" cy="700406"/>
              </a:xfrm>
              <a:prstGeom prst="line">
                <a:avLst/>
              </a:prstGeom>
              <a:ln w="15875">
                <a:solidFill>
                  <a:srgbClr val="FF0000"/>
                </a:solidFill>
                <a:prstDash val="solid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圓角矩形圖說文字 26"/>
              <p:cNvSpPr/>
              <p:nvPr/>
            </p:nvSpPr>
            <p:spPr>
              <a:xfrm>
                <a:off x="4195063" y="7443500"/>
                <a:ext cx="648959" cy="253050"/>
              </a:xfrm>
              <a:prstGeom prst="wedgeRoundRectCallout">
                <a:avLst>
                  <a:gd name="adj1" fmla="val 61360"/>
                  <a:gd name="adj2" fmla="val 30616"/>
                  <a:gd name="adj3" fmla="val 16667"/>
                </a:avLst>
              </a:prstGeom>
              <a:solidFill>
                <a:srgbClr val="FFFF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7124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zh-TW" sz="800" b="1" kern="0" dirty="0">
                    <a:solidFill>
                      <a:srgbClr val="FF0000"/>
                    </a:solidFill>
                    <a:latin typeface="Gill Sans MT"/>
                    <a:ea typeface="微軟正黑體"/>
                  </a:rPr>
                  <a:t>2.3 times </a:t>
                </a:r>
                <a:endParaRPr kumimoji="0" lang="zh-TW" altLang="en-US" sz="800" b="1" kern="0" dirty="0">
                  <a:solidFill>
                    <a:srgbClr val="FF0000"/>
                  </a:solidFill>
                  <a:latin typeface="Gill Sans MT"/>
                  <a:ea typeface="微軟正黑體"/>
                </a:endParaRPr>
              </a:p>
            </p:txBody>
          </p:sp>
        </p:grpSp>
        <p:grpSp>
          <p:nvGrpSpPr>
            <p:cNvPr id="2064" name="群組 2"/>
            <p:cNvGrpSpPr>
              <a:grpSpLocks/>
            </p:cNvGrpSpPr>
            <p:nvPr/>
          </p:nvGrpSpPr>
          <p:grpSpPr bwMode="auto">
            <a:xfrm>
              <a:off x="81684" y="7152225"/>
              <a:ext cx="3306607" cy="1975900"/>
              <a:chOff x="81684" y="7152225"/>
              <a:chExt cx="3306607" cy="1975900"/>
            </a:xfrm>
          </p:grpSpPr>
          <p:graphicFrame>
            <p:nvGraphicFramePr>
              <p:cNvPr id="2065" name="圖表 40"/>
              <p:cNvGraphicFramePr>
                <a:graphicFrameLocks noChangeAspect="1"/>
              </p:cNvGraphicFramePr>
              <p:nvPr/>
            </p:nvGraphicFramePr>
            <p:xfrm>
              <a:off x="34479" y="7104028"/>
              <a:ext cx="3401017" cy="207229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72" r:id="rId9" imgW="3657917" imgH="2188654" progId="Excel.Chart.8">
                      <p:embed/>
                    </p:oleObj>
                  </mc:Choice>
                  <mc:Fallback>
                    <p:oleObj r:id="rId9" imgW="3657917" imgH="2188654" progId="Excel.Chart.8">
                      <p:embed/>
                      <p:pic>
                        <p:nvPicPr>
                          <p:cNvPr id="0" name="圖表 4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479" y="7104028"/>
                            <a:ext cx="3401017" cy="207229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0" name="圓角矩形圖說文字 29"/>
              <p:cNvSpPr/>
              <p:nvPr/>
            </p:nvSpPr>
            <p:spPr>
              <a:xfrm>
                <a:off x="2689183" y="7182919"/>
                <a:ext cx="647484" cy="253050"/>
              </a:xfrm>
              <a:prstGeom prst="wedgeRoundRectCallout">
                <a:avLst>
                  <a:gd name="adj1" fmla="val -66522"/>
                  <a:gd name="adj2" fmla="val 34396"/>
                  <a:gd name="adj3" fmla="val 16667"/>
                </a:avLst>
              </a:prstGeom>
              <a:solidFill>
                <a:srgbClr val="FFFF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7124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zh-TW" sz="800" b="1" kern="0" dirty="0">
                    <a:solidFill>
                      <a:srgbClr val="FF0000"/>
                    </a:solidFill>
                    <a:latin typeface="Gill Sans MT"/>
                    <a:ea typeface="微軟正黑體"/>
                  </a:rPr>
                  <a:t>1.4 times </a:t>
                </a:r>
                <a:endParaRPr kumimoji="0" lang="zh-TW" altLang="en-US" sz="800" b="1" kern="0" dirty="0">
                  <a:solidFill>
                    <a:srgbClr val="FF0000"/>
                  </a:solidFill>
                  <a:latin typeface="Gill Sans MT"/>
                  <a:ea typeface="微軟正黑體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588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588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146</Words>
  <Application>Microsoft Office PowerPoint</Application>
  <PresentationFormat>自訂</PresentationFormat>
  <Paragraphs>26</Paragraphs>
  <Slides>1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10" baseType="lpstr">
      <vt:lpstr>Arial</vt:lpstr>
      <vt:lpstr>新細明體</vt:lpstr>
      <vt:lpstr>Calibri</vt:lpstr>
      <vt:lpstr>Times New Roman</vt:lpstr>
      <vt:lpstr>標楷體</vt:lpstr>
      <vt:lpstr>Gill Sans MT</vt:lpstr>
      <vt:lpstr>微軟正黑體</vt:lpstr>
      <vt:lpstr>預設簡報設計</vt:lpstr>
      <vt:lpstr>Microsoft Excel 圖表</vt:lpstr>
      <vt:lpstr>PowerPoint 簡報</vt:lpstr>
    </vt:vector>
  </TitlesOfParts>
  <Company>CIS, NCTU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Pachinko Lin</dc:creator>
  <cp:lastModifiedBy>DVD</cp:lastModifiedBy>
  <cp:revision>149</cp:revision>
  <cp:lastPrinted>2011-07-01T10:59:48Z</cp:lastPrinted>
  <dcterms:created xsi:type="dcterms:W3CDTF">2005-12-01T03:31:04Z</dcterms:created>
  <dcterms:modified xsi:type="dcterms:W3CDTF">2011-07-04T04:23:36Z</dcterms:modified>
</cp:coreProperties>
</file>